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dirty="0">
                <a:solidFill>
                  <a:schemeClr val="tx1"/>
                </a:solidFill>
              </a:rPr>
              <a:t>Note: 40% of records have been </a:t>
            </a:r>
            <a:br>
              <a:rPr lang="en-US" sz="1000" dirty="0">
                <a:solidFill>
                  <a:schemeClr val="tx1"/>
                </a:solidFill>
              </a:rPr>
            </a:br>
            <a:r>
              <a:rPr lang="en-US" sz="1000" dirty="0">
                <a:solidFill>
                  <a:schemeClr val="tx1"/>
                </a:solidFill>
              </a:rPr>
              <a:t>excluded because they do not </a:t>
            </a:r>
            <a:br>
              <a:rPr lang="en-US" sz="1000" dirty="0">
                <a:solidFill>
                  <a:schemeClr val="tx1"/>
                </a:solidFill>
              </a:rPr>
            </a:br>
            <a:r>
              <a:rPr lang="en-US" sz="1000" dirty="0">
                <a:solidFill>
                  <a:schemeClr val="tx1"/>
                </a:solidFill>
              </a:rPr>
              <a:t>include a degree level.  As a result, </a:t>
            </a:r>
          </a:p>
          <a:p>
            <a:pPr algn="l">
              <a:defRPr>
                <a:solidFill>
                  <a:schemeClr val="tx1"/>
                </a:solidFill>
              </a:defRPr>
            </a:pPr>
            <a:r>
              <a:rPr lang="en-US" sz="1000" dirty="0">
                <a:solidFill>
                  <a:schemeClr val="tx1"/>
                </a:solidFill>
              </a:rPr>
              <a:t>the chart below may not be</a:t>
            </a:r>
          </a:p>
          <a:p>
            <a:pPr algn="l">
              <a:defRPr>
                <a:solidFill>
                  <a:schemeClr val="tx1"/>
                </a:solidFill>
              </a:defRPr>
            </a:pPr>
            <a:r>
              <a:rPr lang="en-US" sz="1000" dirty="0">
                <a:solidFill>
                  <a:schemeClr val="tx1"/>
                </a:solidFill>
              </a:rPr>
              <a:t>representative of the full sample.</a:t>
            </a:r>
          </a:p>
        </c:rich>
      </c:tx>
      <c:layout>
        <c:manualLayout>
          <c:xMode val="edge"/>
          <c:yMode val="edge"/>
          <c:x val="0.61628181117970648"/>
          <c:y val="2.5839981786956168E-2"/>
        </c:manualLayout>
      </c:layout>
      <c:overlay val="0"/>
      <c:spPr>
        <a:solidFill>
          <a:schemeClr val="bg1"/>
        </a:solidFill>
        <a:ln>
          <a:solidFill>
            <a:schemeClr val="tx1"/>
          </a:solidFill>
        </a:ln>
      </c:spPr>
    </c:title>
    <c:autoTitleDeleted val="0"/>
    <c:plotArea>
      <c:layout>
        <c:manualLayout>
          <c:layoutTarget val="inner"/>
          <c:xMode val="edge"/>
          <c:yMode val="edge"/>
          <c:x val="0.26303185560709019"/>
          <c:y val="0.21069752414945242"/>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E9F7-42D4-A31D-8624656BE6BC}"/>
              </c:ext>
            </c:extLst>
          </c:dPt>
          <c:dPt>
            <c:idx val="1"/>
            <c:bubble3D val="0"/>
            <c:spPr>
              <a:solidFill>
                <a:srgbClr val="B03118"/>
              </a:solidFill>
              <a:ln>
                <a:solidFill>
                  <a:schemeClr val="bg1"/>
                </a:solidFill>
              </a:ln>
            </c:spPr>
            <c:extLst>
              <c:ext xmlns:c16="http://schemas.microsoft.com/office/drawing/2014/chart" uri="{C3380CC4-5D6E-409C-BE32-E72D297353CC}">
                <c16:uniqueId val="{00000003-E9F7-42D4-A31D-8624656BE6BC}"/>
              </c:ext>
            </c:extLst>
          </c:dPt>
          <c:dPt>
            <c:idx val="2"/>
            <c:bubble3D val="0"/>
            <c:spPr>
              <a:solidFill>
                <a:srgbClr val="9148C8"/>
              </a:solidFill>
              <a:ln>
                <a:solidFill>
                  <a:schemeClr val="bg1"/>
                </a:solidFill>
              </a:ln>
            </c:spPr>
            <c:extLst>
              <c:ext xmlns:c16="http://schemas.microsoft.com/office/drawing/2014/chart" uri="{C3380CC4-5D6E-409C-BE32-E72D297353CC}">
                <c16:uniqueId val="{00000005-E9F7-42D4-A31D-8624656BE6BC}"/>
              </c:ext>
            </c:extLst>
          </c:dPt>
          <c:dPt>
            <c:idx val="3"/>
            <c:bubble3D val="0"/>
            <c:spPr>
              <a:solidFill>
                <a:srgbClr val="4FB76F"/>
              </a:solidFill>
              <a:ln>
                <a:solidFill>
                  <a:schemeClr val="bg1"/>
                </a:solidFill>
              </a:ln>
            </c:spPr>
            <c:extLst>
              <c:ext xmlns:c16="http://schemas.microsoft.com/office/drawing/2014/chart" uri="{C3380CC4-5D6E-409C-BE32-E72D297353CC}">
                <c16:uniqueId val="{00000007-E9F7-42D4-A31D-8624656BE6BC}"/>
              </c:ext>
            </c:extLst>
          </c:dPt>
          <c:dPt>
            <c:idx val="5"/>
            <c:bubble3D val="0"/>
            <c:spPr>
              <a:solidFill>
                <a:schemeClr val="accent6"/>
              </a:solidFill>
              <a:ln>
                <a:solidFill>
                  <a:schemeClr val="bg1"/>
                </a:solidFill>
              </a:ln>
            </c:spPr>
            <c:extLst>
              <c:ext xmlns:c16="http://schemas.microsoft.com/office/drawing/2014/chart" uri="{C3380CC4-5D6E-409C-BE32-E72D297353CC}">
                <c16:uniqueId val="{00000009-E9F7-42D4-A31D-8624656BE6BC}"/>
              </c:ext>
            </c:extLst>
          </c:dPt>
          <c:dLbls>
            <c:dLbl>
              <c:idx val="0"/>
              <c:layout>
                <c:manualLayout>
                  <c:x val="-0.22519631107755367"/>
                  <c:y val="6.56435115377556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9F7-42D4-A31D-8624656BE6BC}"/>
                </c:ext>
              </c:extLst>
            </c:dLbl>
            <c:dLbl>
              <c:idx val="1"/>
              <c:layout>
                <c:manualLayout>
                  <c:x val="0.21692697659367927"/>
                  <c:y val="-0.15428748934383354"/>
                </c:manualLayout>
              </c:layout>
              <c:tx>
                <c:rich>
                  <a:bodyPr/>
                  <a:lstStyle/>
                  <a:p>
                    <a:r>
                      <a:rPr lang="en-US"/>
                      <a:t>Bachelor's</a:t>
                    </a:r>
                    <a:r>
                      <a:rPr lang="en-US" baseline="0"/>
                      <a:t> Degree</a:t>
                    </a:r>
                    <a:r>
                      <a:rPr lang="en-US"/>
                      <a:t>
40%</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E9F7-42D4-A31D-8624656BE6BC}"/>
                </c:ext>
              </c:extLst>
            </c:dLbl>
            <c:dLbl>
              <c:idx val="2"/>
              <c:layout>
                <c:manualLayout>
                  <c:x val="-3.9185632617840617E-2"/>
                  <c:y val="5.362336809068646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9F7-42D4-A31D-8624656BE6BC}"/>
                </c:ext>
              </c:extLst>
            </c:dLbl>
            <c:dLbl>
              <c:idx val="3"/>
              <c:layout>
                <c:manualLayout>
                  <c:x val="-8.098770241711116E-2"/>
                  <c:y val="-8.7666083355391958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9F7-42D4-A31D-8624656BE6BC}"/>
                </c:ext>
              </c:extLst>
            </c:dLbl>
            <c:dLbl>
              <c:idx val="4"/>
              <c:layout>
                <c:manualLayout>
                  <c:x val="-1.2239490858693291E-2"/>
                  <c:y val="-6.231440266907820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E9F7-42D4-A31D-8624656BE6BC}"/>
                </c:ext>
              </c:extLst>
            </c:dLbl>
            <c:dLbl>
              <c:idx val="5"/>
              <c:layout>
                <c:manualLayout>
                  <c:x val="0.11839697263869414"/>
                  <c:y val="1.221771339934877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9F7-42D4-A31D-8624656BE6BC}"/>
                </c:ext>
              </c:extLst>
            </c:dLbl>
            <c:spPr>
              <a:noFill/>
              <a:ln>
                <a:noFill/>
              </a:ln>
              <a:effectLst/>
            </c:spPr>
            <c:txPr>
              <a:bodyPr/>
              <a:lstStyle/>
              <a:p>
                <a:pPr>
                  <a:defRPr sz="11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Report2_Data!$A$2:$A$6</c:f>
              <c:strCache>
                <c:ptCount val="5"/>
                <c:pt idx="0">
                  <c:v>High school or vocational training</c:v>
                </c:pt>
                <c:pt idx="1">
                  <c:v>Bachelor's degree</c:v>
                </c:pt>
                <c:pt idx="2">
                  <c:v>Associate's degree</c:v>
                </c:pt>
                <c:pt idx="3">
                  <c:v>Master's degree</c:v>
                </c:pt>
                <c:pt idx="4">
                  <c:v>Doctoral degree</c:v>
                </c:pt>
              </c:strCache>
            </c:strRef>
          </c:cat>
          <c:val>
            <c:numRef>
              <c:f>Report2_Data!$B$2:$B$6</c:f>
              <c:numCache>
                <c:formatCode>#,##0</c:formatCode>
                <c:ptCount val="5"/>
                <c:pt idx="0">
                  <c:v>27586</c:v>
                </c:pt>
                <c:pt idx="1">
                  <c:v>21614</c:v>
                </c:pt>
                <c:pt idx="2">
                  <c:v>4180</c:v>
                </c:pt>
                <c:pt idx="3">
                  <c:v>2492</c:v>
                </c:pt>
                <c:pt idx="4">
                  <c:v>883</c:v>
                </c:pt>
              </c:numCache>
            </c:numRef>
          </c:val>
          <c:extLst>
            <c:ext xmlns:c16="http://schemas.microsoft.com/office/drawing/2014/chart" uri="{C3380CC4-5D6E-409C-BE32-E72D297353CC}">
              <c16:uniqueId val="{0000000B-E9F7-42D4-A31D-8624656BE6BC}"/>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3970343" y="0"/>
            <a:ext cx="3038475" cy="465138"/>
          </a:xfrm>
          <a:prstGeom prst="rect">
            <a:avLst/>
          </a:prstGeom>
        </p:spPr>
        <p:txBody>
          <a:bodyPr vert="horz" lIns="91373" tIns="45686" rIns="91373" bIns="45686" rtlCol="0"/>
          <a:lstStyle>
            <a:lvl1pPr algn="r">
              <a:defRPr sz="1200"/>
            </a:lvl1pPr>
          </a:lstStyle>
          <a:p>
            <a:fld id="{9802C676-1F8D-4124-B0A0-D1F4D9F101AC}" type="datetimeFigureOut">
              <a:rPr lang="en-US" smtClean="0"/>
              <a:t>10/27/2021</a:t>
            </a:fld>
            <a:endParaRPr lang="en-US" dirty="0"/>
          </a:p>
        </p:txBody>
      </p:sp>
      <p:sp>
        <p:nvSpPr>
          <p:cNvPr id="4" name="Footer Placeholder 3"/>
          <p:cNvSpPr>
            <a:spLocks noGrp="1"/>
          </p:cNvSpPr>
          <p:nvPr>
            <p:ph type="ftr" sz="quarter" idx="2"/>
          </p:nvPr>
        </p:nvSpPr>
        <p:spPr>
          <a:xfrm>
            <a:off x="5" y="8829675"/>
            <a:ext cx="3038475" cy="465138"/>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675"/>
            <a:ext cx="3038475" cy="465138"/>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08" tIns="46555" rIns="93108" bIns="46555" rtlCol="0"/>
          <a:lstStyle>
            <a:lvl1pPr algn="r">
              <a:defRPr sz="1200"/>
            </a:lvl1pPr>
          </a:lstStyle>
          <a:p>
            <a:fld id="{99D778E1-629D-4B2E-8B30-0F9A63CFCDCB}" type="datetimeFigureOut">
              <a:rPr lang="en-US" smtClean="0"/>
              <a:t>10/27/2021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10/27/2021</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October 2021</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graphicFrame>
        <p:nvGraphicFramePr>
          <p:cNvPr id="7" name="Chart 6">
            <a:extLst>
              <a:ext uri="{FF2B5EF4-FFF2-40B4-BE49-F238E27FC236}">
                <a16:creationId xmlns:a16="http://schemas.microsoft.com/office/drawing/2014/main" id="{9E015696-4340-4603-AD55-DCD90238FEEE}"/>
              </a:ext>
            </a:extLst>
          </p:cNvPr>
          <p:cNvGraphicFramePr>
            <a:graphicFrameLocks/>
          </p:cNvGraphicFramePr>
          <p:nvPr>
            <p:extLst>
              <p:ext uri="{D42A27DB-BD31-4B8C-83A1-F6EECF244321}">
                <p14:modId xmlns:p14="http://schemas.microsoft.com/office/powerpoint/2010/main" val="1207576164"/>
              </p:ext>
            </p:extLst>
          </p:nvPr>
        </p:nvGraphicFramePr>
        <p:xfrm>
          <a:off x="2014330" y="1558486"/>
          <a:ext cx="5115340" cy="4427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7" name="Picture 6">
            <a:extLst>
              <a:ext uri="{FF2B5EF4-FFF2-40B4-BE49-F238E27FC236}">
                <a16:creationId xmlns:a16="http://schemas.microsoft.com/office/drawing/2014/main" id="{ACA4FBF4-0C61-4115-8D0E-C0B1CBFBE470}"/>
              </a:ext>
            </a:extLst>
          </p:cNvPr>
          <p:cNvPicPr>
            <a:picLocks noChangeAspect="1"/>
          </p:cNvPicPr>
          <p:nvPr/>
        </p:nvPicPr>
        <p:blipFill>
          <a:blip r:embed="rId2"/>
          <a:stretch>
            <a:fillRect/>
          </a:stretch>
        </p:blipFill>
        <p:spPr>
          <a:xfrm>
            <a:off x="228600" y="1232771"/>
            <a:ext cx="8686800" cy="4392457"/>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4" name="Picture 3">
            <a:extLst>
              <a:ext uri="{FF2B5EF4-FFF2-40B4-BE49-F238E27FC236}">
                <a16:creationId xmlns:a16="http://schemas.microsoft.com/office/drawing/2014/main" id="{622A6746-1054-4C0F-9F6B-07E40B917C38}"/>
              </a:ext>
            </a:extLst>
          </p:cNvPr>
          <p:cNvPicPr>
            <a:picLocks noChangeAspect="1"/>
          </p:cNvPicPr>
          <p:nvPr/>
        </p:nvPicPr>
        <p:blipFill>
          <a:blip r:embed="rId2"/>
          <a:stretch>
            <a:fillRect/>
          </a:stretch>
        </p:blipFill>
        <p:spPr>
          <a:xfrm>
            <a:off x="257174" y="1096839"/>
            <a:ext cx="8629650"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id="{FCE278A0-766F-418A-A86C-E360D3259342}"/>
              </a:ext>
            </a:extLst>
          </p:cNvPr>
          <p:cNvPicPr>
            <a:picLocks noChangeAspect="1"/>
          </p:cNvPicPr>
          <p:nvPr/>
        </p:nvPicPr>
        <p:blipFill>
          <a:blip r:embed="rId2"/>
          <a:stretch>
            <a:fillRect/>
          </a:stretch>
        </p:blipFill>
        <p:spPr>
          <a:xfrm>
            <a:off x="122420" y="1066800"/>
            <a:ext cx="8899159" cy="4544636"/>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2" name="Picture 1">
            <a:extLst>
              <a:ext uri="{FF2B5EF4-FFF2-40B4-BE49-F238E27FC236}">
                <a16:creationId xmlns:a16="http://schemas.microsoft.com/office/drawing/2014/main" id="{BCE986C4-E35F-46F7-909E-6DCCC1313EB3}"/>
              </a:ext>
            </a:extLst>
          </p:cNvPr>
          <p:cNvPicPr>
            <a:picLocks noChangeAspect="1"/>
          </p:cNvPicPr>
          <p:nvPr/>
        </p:nvPicPr>
        <p:blipFill>
          <a:blip r:embed="rId2"/>
          <a:stretch>
            <a:fillRect/>
          </a:stretch>
        </p:blipFill>
        <p:spPr>
          <a:xfrm>
            <a:off x="1504390" y="1295400"/>
            <a:ext cx="61531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2" name="Picture 1">
            <a:extLst>
              <a:ext uri="{FF2B5EF4-FFF2-40B4-BE49-F238E27FC236}">
                <a16:creationId xmlns:a16="http://schemas.microsoft.com/office/drawing/2014/main" id="{F3EC36DB-149D-4748-B94D-AD26F607668C}"/>
              </a:ext>
            </a:extLst>
          </p:cNvPr>
          <p:cNvPicPr>
            <a:picLocks noChangeAspect="1"/>
          </p:cNvPicPr>
          <p:nvPr/>
        </p:nvPicPr>
        <p:blipFill>
          <a:blip r:embed="rId2"/>
          <a:stretch>
            <a:fillRect/>
          </a:stretch>
        </p:blipFill>
        <p:spPr>
          <a:xfrm>
            <a:off x="2362200" y="136523"/>
            <a:ext cx="4419600" cy="6000501"/>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F5D3E61D-6EF6-46E3-9B89-9F6DB4427049}"/>
              </a:ext>
            </a:extLst>
          </p:cNvPr>
          <p:cNvPicPr>
            <a:picLocks noChangeAspect="1"/>
          </p:cNvPicPr>
          <p:nvPr/>
        </p:nvPicPr>
        <p:blipFill>
          <a:blip r:embed="rId2"/>
          <a:stretch>
            <a:fillRect/>
          </a:stretch>
        </p:blipFill>
        <p:spPr>
          <a:xfrm>
            <a:off x="1199157" y="516993"/>
            <a:ext cx="6745685" cy="5675835"/>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EE77925B-8C2A-48F6-B6BA-9B595A3620DD}"/>
              </a:ext>
            </a:extLst>
          </p:cNvPr>
          <p:cNvPicPr>
            <a:picLocks noChangeAspect="1"/>
          </p:cNvPicPr>
          <p:nvPr/>
        </p:nvPicPr>
        <p:blipFill>
          <a:blip r:embed="rId2"/>
          <a:stretch>
            <a:fillRect/>
          </a:stretch>
        </p:blipFill>
        <p:spPr>
          <a:xfrm>
            <a:off x="1928597" y="508155"/>
            <a:ext cx="5286805" cy="5782443"/>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1E9989F7-70E7-4FE3-9DC6-373005C4F7D7}"/>
              </a:ext>
            </a:extLst>
          </p:cNvPr>
          <p:cNvPicPr>
            <a:picLocks noChangeAspect="1"/>
          </p:cNvPicPr>
          <p:nvPr/>
        </p:nvPicPr>
        <p:blipFill>
          <a:blip r:embed="rId2"/>
          <a:stretch>
            <a:fillRect/>
          </a:stretch>
        </p:blipFill>
        <p:spPr>
          <a:xfrm>
            <a:off x="121732" y="1098473"/>
            <a:ext cx="8900535" cy="4661054"/>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CEDB3DB1-831A-439C-A986-78368982171A}"/>
              </a:ext>
            </a:extLst>
          </p:cNvPr>
          <p:cNvPicPr>
            <a:picLocks noChangeAspect="1"/>
          </p:cNvPicPr>
          <p:nvPr/>
        </p:nvPicPr>
        <p:blipFill>
          <a:blip r:embed="rId2"/>
          <a:stretch>
            <a:fillRect/>
          </a:stretch>
        </p:blipFill>
        <p:spPr>
          <a:xfrm>
            <a:off x="87723" y="1905000"/>
            <a:ext cx="8968554" cy="24384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5" name="Picture 4">
            <a:extLst>
              <a:ext uri="{FF2B5EF4-FFF2-40B4-BE49-F238E27FC236}">
                <a16:creationId xmlns:a16="http://schemas.microsoft.com/office/drawing/2014/main" id="{6249726D-4DB3-4560-9605-36585212250A}"/>
              </a:ext>
            </a:extLst>
          </p:cNvPr>
          <p:cNvPicPr>
            <a:picLocks noChangeAspect="1"/>
          </p:cNvPicPr>
          <p:nvPr/>
        </p:nvPicPr>
        <p:blipFill>
          <a:blip r:embed="rId2"/>
          <a:stretch>
            <a:fillRect/>
          </a:stretch>
        </p:blipFill>
        <p:spPr>
          <a:xfrm>
            <a:off x="2476500" y="136523"/>
            <a:ext cx="4191000" cy="598714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5" name="Picture 4">
            <a:extLst>
              <a:ext uri="{FF2B5EF4-FFF2-40B4-BE49-F238E27FC236}">
                <a16:creationId xmlns:a16="http://schemas.microsoft.com/office/drawing/2014/main" id="{2A686C4D-4B94-4AF8-A258-1250962F5437}"/>
              </a:ext>
            </a:extLst>
          </p:cNvPr>
          <p:cNvPicPr>
            <a:picLocks noChangeAspect="1"/>
          </p:cNvPicPr>
          <p:nvPr/>
        </p:nvPicPr>
        <p:blipFill>
          <a:blip r:embed="rId2"/>
          <a:stretch>
            <a:fillRect/>
          </a:stretch>
        </p:blipFill>
        <p:spPr>
          <a:xfrm>
            <a:off x="2334957" y="797203"/>
            <a:ext cx="4474083" cy="5404590"/>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Mohegan Sun</a:t>
            </a:r>
          </a:p>
          <a:p>
            <a:r>
              <a:rPr lang="en-US" sz="1500" dirty="0"/>
              <a:t>Compass Group North America</a:t>
            </a:r>
          </a:p>
          <a:p>
            <a:r>
              <a:rPr lang="en-US" sz="1500" dirty="0"/>
              <a:t>Day Kimball Healthcare</a:t>
            </a:r>
          </a:p>
          <a:p>
            <a:r>
              <a:rPr lang="en-US" sz="1500" dirty="0"/>
              <a:t>Advantage Sales &amp; Marketing</a:t>
            </a:r>
          </a:p>
          <a:p>
            <a:r>
              <a:rPr lang="en-US" sz="1500" dirty="0"/>
              <a:t>Groton Public Schools</a:t>
            </a:r>
          </a:p>
          <a:p>
            <a:r>
              <a:rPr lang="en-US" sz="1500" dirty="0"/>
              <a:t>Windham Hospital</a:t>
            </a:r>
          </a:p>
          <a:p>
            <a:r>
              <a:rPr lang="en-US" sz="1500" dirty="0"/>
              <a:t>Petco</a:t>
            </a:r>
          </a:p>
          <a:p>
            <a:r>
              <a:rPr lang="en-US" sz="1500" dirty="0"/>
              <a:t>Hyatt</a:t>
            </a:r>
          </a:p>
          <a:p>
            <a:r>
              <a:rPr lang="en-US" sz="1500" dirty="0"/>
              <a:t>US Foods</a:t>
            </a:r>
          </a:p>
          <a:p>
            <a:r>
              <a:rPr lang="en-US" sz="1500" dirty="0"/>
              <a:t>Mashantucket Pequot Gaming</a:t>
            </a:r>
          </a:p>
          <a:p>
            <a:r>
              <a:rPr lang="en-US" sz="1500" dirty="0"/>
              <a:t>Reliance Health Group</a:t>
            </a:r>
          </a:p>
          <a:p>
            <a:r>
              <a:rPr lang="en-US" sz="1500" dirty="0"/>
              <a:t>Nordson Corporation</a:t>
            </a:r>
          </a:p>
          <a:p>
            <a:r>
              <a:rPr lang="en-US" sz="1500" dirty="0"/>
              <a:t>Allied Universal</a:t>
            </a:r>
          </a:p>
          <a:p>
            <a:r>
              <a:rPr lang="en-US" sz="1500" dirty="0"/>
              <a:t>Dunkin' Donuts</a:t>
            </a:r>
          </a:p>
          <a:p>
            <a:r>
              <a:rPr lang="en-US" sz="1500" dirty="0"/>
              <a:t>Thames Valley Council For Community Action, Inc</a:t>
            </a:r>
          </a:p>
          <a:p>
            <a:r>
              <a:rPr lang="en-US" sz="1500" dirty="0"/>
              <a:t>Three Rivers Community College</a:t>
            </a:r>
          </a:p>
          <a:p>
            <a:r>
              <a:rPr lang="en-US" sz="1500" dirty="0"/>
              <a:t>Norwich Public Schools</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Amazon</a:t>
            </a:r>
          </a:p>
          <a:p>
            <a:r>
              <a:rPr lang="en-US" sz="1500" dirty="0"/>
              <a:t>Yale-New Haven Health System</a:t>
            </a:r>
          </a:p>
          <a:p>
            <a:r>
              <a:rPr lang="en-US" sz="1500" dirty="0"/>
              <a:t>Pfizer</a:t>
            </a:r>
          </a:p>
          <a:p>
            <a:r>
              <a:rPr lang="en-US" sz="1500" dirty="0"/>
              <a:t>General Dynamics</a:t>
            </a:r>
          </a:p>
          <a:p>
            <a:r>
              <a:rPr lang="en-US" sz="1500" dirty="0"/>
              <a:t>Lowe's Companies, Inc</a:t>
            </a:r>
          </a:p>
          <a:p>
            <a:r>
              <a:rPr lang="en-US" sz="1500" dirty="0"/>
              <a:t>Walmart / Sam's</a:t>
            </a:r>
          </a:p>
          <a:p>
            <a:r>
              <a:rPr lang="en-US" sz="1500" dirty="0"/>
              <a:t>Walgreens Boots Alliance Inc</a:t>
            </a:r>
          </a:p>
          <a:p>
            <a:r>
              <a:rPr lang="en-US" sz="1500" dirty="0"/>
              <a:t>United Services Incorporated</a:t>
            </a:r>
          </a:p>
          <a:p>
            <a:r>
              <a:rPr lang="en-US" sz="1500" dirty="0"/>
              <a:t>State of Connecticut</a:t>
            </a:r>
          </a:p>
          <a:p>
            <a:r>
              <a:rPr lang="en-US" sz="1500" dirty="0"/>
              <a:t>Staples</a:t>
            </a:r>
          </a:p>
          <a:p>
            <a:r>
              <a:rPr lang="en-US" sz="1500" dirty="0" err="1"/>
              <a:t>Masonicare</a:t>
            </a:r>
            <a:r>
              <a:rPr lang="en-US" sz="1500" dirty="0"/>
              <a:t> Corporation</a:t>
            </a:r>
          </a:p>
          <a:p>
            <a:r>
              <a:rPr lang="en-US" sz="1500" dirty="0"/>
              <a:t>Thames Valley Council For Community Action</a:t>
            </a:r>
          </a:p>
          <a:p>
            <a:r>
              <a:rPr lang="en-US" sz="1500" dirty="0"/>
              <a:t>United Community Family Services Incorporated</a:t>
            </a:r>
          </a:p>
          <a:p>
            <a:r>
              <a:rPr lang="en-US" sz="1500" dirty="0" err="1"/>
              <a:t>Sonalysts</a:t>
            </a:r>
            <a:r>
              <a:rPr lang="en-US" sz="1500" dirty="0"/>
              <a:t> Incorporated</a:t>
            </a:r>
          </a:p>
          <a:p>
            <a:r>
              <a:rPr lang="en-US" sz="1500" dirty="0"/>
              <a:t>Asplundh Tree Expert Company</a:t>
            </a:r>
          </a:p>
          <a:p>
            <a:r>
              <a:rPr lang="en-US" sz="1500" dirty="0"/>
              <a:t>CVS Health</a:t>
            </a:r>
          </a:p>
          <a:p>
            <a:r>
              <a:rPr lang="en-US" sz="1500" dirty="0"/>
              <a:t>Coast Guard Community Services Command</a:t>
            </a:r>
          </a:p>
          <a:p>
            <a:r>
              <a:rPr lang="en-US" sz="1500" dirty="0" err="1"/>
              <a:t>Hersha</a:t>
            </a:r>
            <a:r>
              <a:rPr lang="en-US" sz="1500" dirty="0"/>
              <a:t> Hospitality Management </a:t>
            </a:r>
            <a:r>
              <a:rPr lang="en-US" sz="1500" dirty="0" err="1"/>
              <a:t>Lp</a:t>
            </a:r>
            <a:endParaRPr lang="en-US" sz="1500" dirty="0"/>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007504A6-C36B-4835-85AA-8F8FD807AF6E}"/>
              </a:ext>
            </a:extLst>
          </p:cNvPr>
          <p:cNvPicPr>
            <a:picLocks noChangeAspect="1"/>
          </p:cNvPicPr>
          <p:nvPr/>
        </p:nvPicPr>
        <p:blipFill>
          <a:blip r:embed="rId2"/>
          <a:stretch>
            <a:fillRect/>
          </a:stretch>
        </p:blipFill>
        <p:spPr>
          <a:xfrm>
            <a:off x="2243135" y="1131835"/>
            <a:ext cx="4657725" cy="500062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2" name="Picture 1">
            <a:extLst>
              <a:ext uri="{FF2B5EF4-FFF2-40B4-BE49-F238E27FC236}">
                <a16:creationId xmlns:a16="http://schemas.microsoft.com/office/drawing/2014/main" id="{2F3E7B0D-CCA1-4964-B6D6-03A40956478F}"/>
              </a:ext>
            </a:extLst>
          </p:cNvPr>
          <p:cNvPicPr>
            <a:picLocks noChangeAspect="1"/>
          </p:cNvPicPr>
          <p:nvPr/>
        </p:nvPicPr>
        <p:blipFill>
          <a:blip r:embed="rId2"/>
          <a:stretch>
            <a:fillRect/>
          </a:stretch>
        </p:blipFill>
        <p:spPr>
          <a:xfrm>
            <a:off x="2152580" y="408615"/>
            <a:ext cx="4101223" cy="585889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44179795-155E-411B-B27F-4E17492B8834}"/>
              </a:ext>
            </a:extLst>
          </p:cNvPr>
          <p:cNvPicPr>
            <a:picLocks noChangeAspect="1"/>
          </p:cNvPicPr>
          <p:nvPr/>
        </p:nvPicPr>
        <p:blipFill>
          <a:blip r:embed="rId2"/>
          <a:stretch>
            <a:fillRect/>
          </a:stretch>
        </p:blipFill>
        <p:spPr>
          <a:xfrm>
            <a:off x="2406396" y="678141"/>
            <a:ext cx="4331208" cy="5608359"/>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Hartford Healthcare</a:t>
            </a:r>
          </a:p>
          <a:p>
            <a:r>
              <a:rPr lang="en-US" sz="1500" dirty="0"/>
              <a:t>Accenture</a:t>
            </a:r>
          </a:p>
          <a:p>
            <a:r>
              <a:rPr lang="en-US" sz="1500" dirty="0"/>
              <a:t>Travelers</a:t>
            </a:r>
          </a:p>
          <a:p>
            <a:r>
              <a:rPr lang="en-US" sz="1500" dirty="0"/>
              <a:t>The Hartford Financial Group</a:t>
            </a:r>
          </a:p>
          <a:p>
            <a:r>
              <a:rPr lang="en-US" sz="1500" dirty="0"/>
              <a:t>Advantage Sales &amp; Marketing</a:t>
            </a:r>
          </a:p>
          <a:p>
            <a:r>
              <a:rPr lang="en-US" sz="1500" dirty="0"/>
              <a:t>Allied Universal</a:t>
            </a:r>
          </a:p>
          <a:p>
            <a:r>
              <a:rPr lang="en-US" sz="1500" dirty="0"/>
              <a:t>Stanley Black &amp; Decker</a:t>
            </a:r>
          </a:p>
          <a:p>
            <a:r>
              <a:rPr lang="en-US" sz="1500" dirty="0"/>
              <a:t>Disney</a:t>
            </a:r>
          </a:p>
          <a:p>
            <a:r>
              <a:rPr lang="en-US" sz="1500" dirty="0"/>
              <a:t>Pearson</a:t>
            </a:r>
          </a:p>
          <a:p>
            <a:r>
              <a:rPr lang="en-US" sz="1500" dirty="0"/>
              <a:t>Pratt &amp; Whitney</a:t>
            </a:r>
          </a:p>
          <a:p>
            <a:r>
              <a:rPr lang="en-US" sz="1500" dirty="0"/>
              <a:t>Whole Foods Market, Inc.</a:t>
            </a:r>
          </a:p>
          <a:p>
            <a:r>
              <a:rPr lang="en-US" sz="1500" dirty="0" err="1"/>
              <a:t>Guidehouse</a:t>
            </a:r>
            <a:endParaRPr lang="en-US" sz="1500" dirty="0"/>
          </a:p>
          <a:p>
            <a:r>
              <a:rPr lang="en-US" sz="1500" dirty="0"/>
              <a:t>Eastern Connecticut Health Network</a:t>
            </a:r>
          </a:p>
          <a:p>
            <a:r>
              <a:rPr lang="en-US" sz="1500" dirty="0"/>
              <a:t>Advance Auto Parts Incorporated</a:t>
            </a:r>
          </a:p>
          <a:p>
            <a:r>
              <a:rPr lang="en-US" sz="1500" dirty="0"/>
              <a:t>Petco</a:t>
            </a:r>
          </a:p>
          <a:p>
            <a:r>
              <a:rPr lang="en-US" sz="1500" dirty="0"/>
              <a:t>Trinity Health Of New England</a:t>
            </a:r>
          </a:p>
          <a:p>
            <a:r>
              <a:rPr lang="en-US" sz="1500" dirty="0"/>
              <a:t>Walmart / Sam's</a:t>
            </a:r>
          </a:p>
          <a:p>
            <a:r>
              <a:rPr lang="en-US" sz="1500" dirty="0"/>
              <a:t>University of Connecticut</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Cigna Corporation</a:t>
            </a:r>
          </a:p>
          <a:p>
            <a:r>
              <a:rPr lang="en-US" sz="1500" dirty="0"/>
              <a:t>UnitedHealth Group</a:t>
            </a:r>
          </a:p>
          <a:p>
            <a:r>
              <a:rPr lang="en-US" sz="1500" dirty="0"/>
              <a:t>Deloitte</a:t>
            </a:r>
          </a:p>
          <a:p>
            <a:r>
              <a:rPr lang="en-US" sz="1500" dirty="0"/>
              <a:t>CVS Health</a:t>
            </a:r>
          </a:p>
          <a:p>
            <a:r>
              <a:rPr lang="en-US" sz="1500" dirty="0"/>
              <a:t>Connecticut Children's Medical Center</a:t>
            </a:r>
          </a:p>
          <a:p>
            <a:r>
              <a:rPr lang="en-US" sz="1500" dirty="0"/>
              <a:t>ECHN</a:t>
            </a:r>
          </a:p>
          <a:p>
            <a:r>
              <a:rPr lang="en-US" sz="1500" dirty="0"/>
              <a:t>ICF</a:t>
            </a:r>
          </a:p>
          <a:p>
            <a:r>
              <a:rPr lang="en-US" sz="1500" dirty="0"/>
              <a:t>Boston Market</a:t>
            </a:r>
          </a:p>
          <a:p>
            <a:r>
              <a:rPr lang="en-US" sz="1500" dirty="0"/>
              <a:t>State of Connecticut</a:t>
            </a:r>
          </a:p>
          <a:p>
            <a:r>
              <a:rPr lang="en-US" sz="1500" dirty="0"/>
              <a:t>Nelnet</a:t>
            </a:r>
          </a:p>
          <a:p>
            <a:r>
              <a:rPr lang="en-US" sz="1500" dirty="0"/>
              <a:t>Trinity Health</a:t>
            </a:r>
          </a:p>
          <a:p>
            <a:r>
              <a:rPr lang="en-US" sz="1500" dirty="0"/>
              <a:t>Mercy Medical Center Clinton</a:t>
            </a:r>
          </a:p>
          <a:p>
            <a:r>
              <a:rPr lang="en-US" sz="1500" dirty="0"/>
              <a:t>Aya Healthcare</a:t>
            </a:r>
          </a:p>
          <a:p>
            <a:r>
              <a:rPr lang="en-US" sz="1500" dirty="0"/>
              <a:t>Wheeler Clinic</a:t>
            </a:r>
          </a:p>
          <a:p>
            <a:r>
              <a:rPr lang="en-US" sz="1500" dirty="0"/>
              <a:t>Capitol Region Education Council</a:t>
            </a:r>
          </a:p>
          <a:p>
            <a:r>
              <a:rPr lang="en-US" sz="1500" dirty="0"/>
              <a:t>Cognizant Technology</a:t>
            </a:r>
          </a:p>
          <a:p>
            <a:r>
              <a:rPr lang="en-US" sz="1500" dirty="0"/>
              <a:t>Ryder System Incorporated</a:t>
            </a:r>
          </a:p>
          <a:p>
            <a:r>
              <a:rPr lang="en-US" sz="1500" dirty="0"/>
              <a:t>The Home Depot Incorporated</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F0DEFFEC-01F6-4460-914D-B9FA4B25B1D3}"/>
              </a:ext>
            </a:extLst>
          </p:cNvPr>
          <p:cNvPicPr>
            <a:picLocks noChangeAspect="1"/>
          </p:cNvPicPr>
          <p:nvPr/>
        </p:nvPicPr>
        <p:blipFill>
          <a:blip r:embed="rId2"/>
          <a:stretch>
            <a:fillRect/>
          </a:stretch>
        </p:blipFill>
        <p:spPr>
          <a:xfrm>
            <a:off x="2286000" y="1202487"/>
            <a:ext cx="4572000" cy="500062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EEF821EA-44D3-4748-BFB9-19908939EDF1}"/>
              </a:ext>
            </a:extLst>
          </p:cNvPr>
          <p:cNvPicPr>
            <a:picLocks noChangeAspect="1"/>
          </p:cNvPicPr>
          <p:nvPr/>
        </p:nvPicPr>
        <p:blipFill>
          <a:blip r:embed="rId2"/>
          <a:stretch>
            <a:fillRect/>
          </a:stretch>
        </p:blipFill>
        <p:spPr>
          <a:xfrm>
            <a:off x="2444801" y="208789"/>
            <a:ext cx="4254398" cy="6077711"/>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November 12</a:t>
            </a:r>
            <a:r>
              <a:rPr lang="en-US" sz="2400" baseline="30000" dirty="0"/>
              <a:t>th</a:t>
            </a:r>
            <a:r>
              <a:rPr lang="en-US" sz="2400" dirty="0"/>
              <a:t>, 2021 </a:t>
            </a: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F5164E29-26BA-47EE-A5F8-4780D271B2B0}"/>
              </a:ext>
            </a:extLst>
          </p:cNvPr>
          <p:cNvPicPr>
            <a:picLocks noChangeAspect="1"/>
          </p:cNvPicPr>
          <p:nvPr/>
        </p:nvPicPr>
        <p:blipFill>
          <a:blip r:embed="rId2"/>
          <a:stretch>
            <a:fillRect/>
          </a:stretch>
        </p:blipFill>
        <p:spPr>
          <a:xfrm>
            <a:off x="2514599" y="832757"/>
            <a:ext cx="4114799" cy="519248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Waterbury Hospital</a:t>
            </a:r>
          </a:p>
          <a:p>
            <a:r>
              <a:rPr lang="en-US" sz="1500" dirty="0"/>
              <a:t>Advantage Sales &amp; Marketing</a:t>
            </a:r>
          </a:p>
          <a:p>
            <a:r>
              <a:rPr lang="en-US" sz="1500" dirty="0"/>
              <a:t>Petco</a:t>
            </a:r>
          </a:p>
          <a:p>
            <a:r>
              <a:rPr lang="en-US" sz="1500" dirty="0"/>
              <a:t>Aya Healthcare</a:t>
            </a:r>
          </a:p>
          <a:p>
            <a:r>
              <a:rPr lang="en-US" sz="1500" dirty="0"/>
              <a:t>Trinity Health Of New England</a:t>
            </a:r>
          </a:p>
          <a:p>
            <a:r>
              <a:rPr lang="en-US" sz="1500" dirty="0"/>
              <a:t>BJ's Wholesale Club, Inc.</a:t>
            </a:r>
          </a:p>
          <a:p>
            <a:r>
              <a:rPr lang="en-US" sz="1500" dirty="0"/>
              <a:t>Stop Shop Supermarket</a:t>
            </a:r>
          </a:p>
          <a:p>
            <a:r>
              <a:rPr lang="en-US" sz="1500" dirty="0"/>
              <a:t>Walgreens Boots Alliance Inc</a:t>
            </a:r>
          </a:p>
          <a:p>
            <a:r>
              <a:rPr lang="en-US" sz="1500" dirty="0"/>
              <a:t>Whole Foods Market, Inc.</a:t>
            </a:r>
          </a:p>
          <a:p>
            <a:r>
              <a:rPr lang="en-US" sz="1500" dirty="0"/>
              <a:t>Walmart / Sam's</a:t>
            </a:r>
          </a:p>
          <a:p>
            <a:r>
              <a:rPr lang="en-US" sz="1500" dirty="0"/>
              <a:t>IBM</a:t>
            </a:r>
          </a:p>
          <a:p>
            <a:r>
              <a:rPr lang="en-US" sz="1500" dirty="0"/>
              <a:t>Charlotte Hungerford Hospital</a:t>
            </a:r>
          </a:p>
          <a:p>
            <a:r>
              <a:rPr lang="en-US" sz="1500" dirty="0"/>
              <a:t>Post University</a:t>
            </a:r>
          </a:p>
          <a:p>
            <a:r>
              <a:rPr lang="en-US" sz="1500" dirty="0" err="1"/>
              <a:t>Edadvance</a:t>
            </a:r>
            <a:endParaRPr lang="en-US" sz="1500" dirty="0"/>
          </a:p>
          <a:p>
            <a:r>
              <a:rPr lang="en-US" sz="1500" dirty="0"/>
              <a:t>YMCA</a:t>
            </a:r>
          </a:p>
          <a:p>
            <a:r>
              <a:rPr lang="en-US" sz="1500" dirty="0"/>
              <a:t>TJX Companies, Inc.</a:t>
            </a:r>
          </a:p>
          <a:p>
            <a:r>
              <a:rPr lang="en-US" sz="1500" dirty="0"/>
              <a:t>Allied Universal</a:t>
            </a:r>
          </a:p>
          <a:p>
            <a:r>
              <a:rPr lang="en-US" sz="1500" dirty="0"/>
              <a:t>LHC Group</a:t>
            </a:r>
          </a:p>
          <a:p>
            <a:r>
              <a:rPr lang="en-US" sz="1500" dirty="0"/>
              <a:t>YRC Freight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err="1"/>
              <a:t>Nuvance</a:t>
            </a:r>
            <a:r>
              <a:rPr lang="en-US" sz="1500" dirty="0"/>
              <a:t> Health</a:t>
            </a:r>
          </a:p>
          <a:p>
            <a:r>
              <a:rPr lang="en-US" sz="1500" dirty="0"/>
              <a:t>Hartford Healthcare</a:t>
            </a:r>
          </a:p>
          <a:p>
            <a:r>
              <a:rPr lang="en-US" sz="1500" dirty="0"/>
              <a:t>Boehringer Ingelheim</a:t>
            </a:r>
          </a:p>
          <a:p>
            <a:r>
              <a:rPr lang="en-US" sz="1500" dirty="0"/>
              <a:t>Compass Group North America</a:t>
            </a:r>
          </a:p>
          <a:p>
            <a:r>
              <a:rPr lang="en-US" sz="1500" dirty="0"/>
              <a:t>Macy's</a:t>
            </a:r>
          </a:p>
          <a:p>
            <a:r>
              <a:rPr lang="en-US" sz="1500" dirty="0"/>
              <a:t>The Home Depot Incorporated</a:t>
            </a:r>
          </a:p>
          <a:p>
            <a:r>
              <a:rPr lang="en-US" sz="1500" dirty="0"/>
              <a:t>UnitedHealth Group</a:t>
            </a:r>
          </a:p>
          <a:p>
            <a:r>
              <a:rPr lang="en-US" sz="1500" dirty="0"/>
              <a:t>Naugatuck Public Schools</a:t>
            </a:r>
          </a:p>
          <a:p>
            <a:r>
              <a:rPr lang="en-US" sz="1500" dirty="0"/>
              <a:t>Benchmark Senior Living</a:t>
            </a:r>
          </a:p>
          <a:p>
            <a:r>
              <a:rPr lang="en-US" sz="1500" dirty="0"/>
              <a:t>Mercy Medical Center Clinton</a:t>
            </a:r>
          </a:p>
          <a:p>
            <a:r>
              <a:rPr lang="en-US" sz="1500" dirty="0"/>
              <a:t>CVS Health</a:t>
            </a:r>
          </a:p>
          <a:p>
            <a:r>
              <a:rPr lang="en-US" sz="1500" dirty="0"/>
              <a:t>Genesis Healthcare Corporation</a:t>
            </a:r>
          </a:p>
          <a:p>
            <a:r>
              <a:rPr lang="en-US" sz="1500" dirty="0"/>
              <a:t>Trinity Health</a:t>
            </a:r>
          </a:p>
          <a:p>
            <a:r>
              <a:rPr lang="en-US" sz="1500" dirty="0"/>
              <a:t>Advance Auto Parts Incorporated</a:t>
            </a:r>
          </a:p>
          <a:p>
            <a:r>
              <a:rPr lang="en-US" sz="1500" dirty="0" err="1"/>
              <a:t>Trugreen</a:t>
            </a:r>
            <a:endParaRPr lang="en-US" sz="1500" dirty="0"/>
          </a:p>
          <a:p>
            <a:r>
              <a:rPr lang="en-US" sz="1500" dirty="0"/>
              <a:t>Realogy Franchise Group LLC</a:t>
            </a:r>
          </a:p>
          <a:p>
            <a:r>
              <a:rPr lang="en-US" sz="1500" dirty="0"/>
              <a:t>Danbury Public Schools</a:t>
            </a:r>
          </a:p>
          <a:p>
            <a:r>
              <a:rPr lang="en-US" sz="1500" dirty="0"/>
              <a:t>Seasons Hospice &amp; Palliative Care</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4" name="Picture 3">
            <a:extLst>
              <a:ext uri="{FF2B5EF4-FFF2-40B4-BE49-F238E27FC236}">
                <a16:creationId xmlns:a16="http://schemas.microsoft.com/office/drawing/2014/main" id="{BCD61259-551F-4FF9-9B75-803909267FEE}"/>
              </a:ext>
            </a:extLst>
          </p:cNvPr>
          <p:cNvPicPr>
            <a:picLocks noChangeAspect="1"/>
          </p:cNvPicPr>
          <p:nvPr/>
        </p:nvPicPr>
        <p:blipFill>
          <a:blip r:embed="rId2"/>
          <a:stretch>
            <a:fillRect/>
          </a:stretch>
        </p:blipFill>
        <p:spPr>
          <a:xfrm>
            <a:off x="2286000" y="1222122"/>
            <a:ext cx="4572000" cy="500062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93EC20F1-22BA-4504-B08D-C413BAE8EBBC}"/>
              </a:ext>
            </a:extLst>
          </p:cNvPr>
          <p:cNvPicPr>
            <a:picLocks noChangeAspect="1"/>
          </p:cNvPicPr>
          <p:nvPr/>
        </p:nvPicPr>
        <p:blipFill>
          <a:blip r:embed="rId2"/>
          <a:stretch>
            <a:fillRect/>
          </a:stretch>
        </p:blipFill>
        <p:spPr>
          <a:xfrm>
            <a:off x="2558795" y="310867"/>
            <a:ext cx="4026410" cy="5989701"/>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9F52E0E1-C465-4EB7-BDC2-8BB71AD4873C}"/>
              </a:ext>
            </a:extLst>
          </p:cNvPr>
          <p:cNvPicPr>
            <a:picLocks noChangeAspect="1"/>
          </p:cNvPicPr>
          <p:nvPr/>
        </p:nvPicPr>
        <p:blipFill>
          <a:blip r:embed="rId2"/>
          <a:stretch>
            <a:fillRect/>
          </a:stretch>
        </p:blipFill>
        <p:spPr>
          <a:xfrm>
            <a:off x="1575739" y="857242"/>
            <a:ext cx="5992519" cy="533400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Yale-New Haven Health System</a:t>
            </a:r>
          </a:p>
          <a:p>
            <a:r>
              <a:rPr lang="en-US" sz="1500" dirty="0"/>
              <a:t>Yale University</a:t>
            </a:r>
          </a:p>
          <a:p>
            <a:r>
              <a:rPr lang="en-US" sz="1500" dirty="0"/>
              <a:t>Advantage Sales &amp; Marketing</a:t>
            </a:r>
          </a:p>
          <a:p>
            <a:r>
              <a:rPr lang="en-US" sz="1500" dirty="0" err="1"/>
              <a:t>Masonicare</a:t>
            </a:r>
            <a:r>
              <a:rPr lang="en-US" sz="1500" dirty="0"/>
              <a:t> Corporation</a:t>
            </a:r>
          </a:p>
          <a:p>
            <a:r>
              <a:rPr lang="en-US" sz="1500" dirty="0"/>
              <a:t>Walgreens Boots Alliance Inc</a:t>
            </a:r>
          </a:p>
          <a:p>
            <a:r>
              <a:rPr lang="en-US" sz="1500" dirty="0"/>
              <a:t>Allied Universal</a:t>
            </a:r>
          </a:p>
          <a:p>
            <a:r>
              <a:rPr lang="en-US" sz="1500" dirty="0"/>
              <a:t>Raytheon</a:t>
            </a:r>
          </a:p>
          <a:p>
            <a:r>
              <a:rPr lang="en-US" sz="1500" dirty="0"/>
              <a:t>UnitedHealth Group</a:t>
            </a:r>
          </a:p>
          <a:p>
            <a:r>
              <a:rPr lang="en-US" sz="1500" dirty="0"/>
              <a:t>Lowe's Companies, Inc</a:t>
            </a:r>
          </a:p>
          <a:p>
            <a:r>
              <a:rPr lang="en-US" sz="1500" dirty="0"/>
              <a:t>Quest Diagnostics Incorporated</a:t>
            </a:r>
          </a:p>
          <a:p>
            <a:r>
              <a:rPr lang="en-US" sz="1500" dirty="0" err="1"/>
              <a:t>Actalent</a:t>
            </a:r>
            <a:endParaRPr lang="en-US" sz="1500" dirty="0"/>
          </a:p>
          <a:p>
            <a:r>
              <a:rPr lang="en-US" sz="1500" dirty="0"/>
              <a:t>Genesis Healthcare Corporation</a:t>
            </a:r>
          </a:p>
          <a:p>
            <a:r>
              <a:rPr lang="en-US" sz="1500" dirty="0"/>
              <a:t>Compass Group North America</a:t>
            </a:r>
          </a:p>
          <a:p>
            <a:r>
              <a:rPr lang="en-US" sz="1500" dirty="0"/>
              <a:t>State of Connecticut</a:t>
            </a:r>
          </a:p>
          <a:p>
            <a:r>
              <a:rPr lang="en-US" sz="1500" dirty="0"/>
              <a:t>TJX Companies, Inc.</a:t>
            </a:r>
          </a:p>
          <a:p>
            <a:r>
              <a:rPr lang="en-US" sz="1500" dirty="0"/>
              <a:t>The Home Depot Incorporated</a:t>
            </a:r>
          </a:p>
          <a:p>
            <a:r>
              <a:rPr lang="en-US" sz="1500" dirty="0"/>
              <a:t>Aya Healthcare</a:t>
            </a:r>
          </a:p>
          <a:p>
            <a:r>
              <a:rPr lang="en-US" sz="1500" dirty="0"/>
              <a:t>Burlington Stores</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Anthem Blue Cross</a:t>
            </a:r>
          </a:p>
          <a:p>
            <a:r>
              <a:rPr lang="en-US" sz="1500" dirty="0"/>
              <a:t>Hartford Healthcare</a:t>
            </a:r>
          </a:p>
          <a:p>
            <a:r>
              <a:rPr lang="en-US" sz="1500" dirty="0"/>
              <a:t>Medtronic</a:t>
            </a:r>
          </a:p>
          <a:p>
            <a:r>
              <a:rPr lang="en-US" sz="1500" dirty="0"/>
              <a:t>Petco</a:t>
            </a:r>
          </a:p>
          <a:p>
            <a:r>
              <a:rPr lang="en-US" sz="1500" dirty="0"/>
              <a:t>Community Health Center, Inc.</a:t>
            </a:r>
          </a:p>
          <a:p>
            <a:r>
              <a:rPr lang="en-US" sz="1500" dirty="0"/>
              <a:t>Middlesex Health System Incorporated</a:t>
            </a:r>
          </a:p>
          <a:p>
            <a:r>
              <a:rPr lang="en-US" sz="1500" dirty="0"/>
              <a:t>Department of Veterans Affairs</a:t>
            </a:r>
          </a:p>
          <a:p>
            <a:r>
              <a:rPr lang="en-US" sz="1500" dirty="0"/>
              <a:t>St Vincent’s Medical Center</a:t>
            </a:r>
          </a:p>
          <a:p>
            <a:r>
              <a:rPr lang="en-US" sz="1500" dirty="0"/>
              <a:t>Honeywell</a:t>
            </a:r>
          </a:p>
          <a:p>
            <a:r>
              <a:rPr lang="en-US" sz="1500" dirty="0"/>
              <a:t>Walmart / Sam's</a:t>
            </a:r>
          </a:p>
          <a:p>
            <a:r>
              <a:rPr lang="en-US" sz="1500" dirty="0"/>
              <a:t>Wesleyan University</a:t>
            </a:r>
          </a:p>
          <a:p>
            <a:r>
              <a:rPr lang="en-US" sz="1500" dirty="0"/>
              <a:t>A R </a:t>
            </a:r>
            <a:r>
              <a:rPr lang="en-US" sz="1500" dirty="0" err="1"/>
              <a:t>Mazzotta</a:t>
            </a:r>
            <a:r>
              <a:rPr lang="en-US" sz="1500" dirty="0"/>
              <a:t> Employment</a:t>
            </a:r>
          </a:p>
          <a:p>
            <a:r>
              <a:rPr lang="en-US" sz="1500" dirty="0"/>
              <a:t>Boston Market</a:t>
            </a:r>
          </a:p>
          <a:p>
            <a:r>
              <a:rPr lang="en-US" sz="1500" dirty="0"/>
              <a:t>Benchmark Senior Living</a:t>
            </a:r>
          </a:p>
          <a:p>
            <a:r>
              <a:rPr lang="en-US" sz="1500" dirty="0"/>
              <a:t>O'Reilly Automotive Inc</a:t>
            </a:r>
          </a:p>
          <a:p>
            <a:r>
              <a:rPr lang="en-US" sz="1500" dirty="0"/>
              <a:t>Avangrid</a:t>
            </a:r>
          </a:p>
          <a:p>
            <a:r>
              <a:rPr lang="en-US" sz="1500" dirty="0"/>
              <a:t>YMCA</a:t>
            </a:r>
          </a:p>
          <a:p>
            <a:r>
              <a:rPr lang="en-US" sz="1500" dirty="0"/>
              <a:t>Advance Auto Parts Incorporated</a:t>
            </a:r>
          </a:p>
          <a:p>
            <a:r>
              <a:rPr lang="en-US" sz="1500" dirty="0"/>
              <a:t>Quinnipiac University</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9D702B53-D355-4144-823F-78AAA7605016}"/>
              </a:ext>
            </a:extLst>
          </p:cNvPr>
          <p:cNvPicPr>
            <a:picLocks noChangeAspect="1"/>
          </p:cNvPicPr>
          <p:nvPr/>
        </p:nvPicPr>
        <p:blipFill>
          <a:blip r:embed="rId2"/>
          <a:stretch>
            <a:fillRect/>
          </a:stretch>
        </p:blipFill>
        <p:spPr>
          <a:xfrm>
            <a:off x="1807654" y="1201168"/>
            <a:ext cx="4791075" cy="500062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id="{EDE7BAD4-7520-4BAC-BF61-576944395B73}"/>
              </a:ext>
            </a:extLst>
          </p:cNvPr>
          <p:cNvPicPr>
            <a:picLocks noChangeAspect="1"/>
          </p:cNvPicPr>
          <p:nvPr/>
        </p:nvPicPr>
        <p:blipFill>
          <a:blip r:embed="rId2"/>
          <a:stretch>
            <a:fillRect/>
          </a:stretch>
        </p:blipFill>
        <p:spPr>
          <a:xfrm>
            <a:off x="2596383" y="258433"/>
            <a:ext cx="3951234" cy="594336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4" name="Picture 3">
            <a:extLst>
              <a:ext uri="{FF2B5EF4-FFF2-40B4-BE49-F238E27FC236}">
                <a16:creationId xmlns:a16="http://schemas.microsoft.com/office/drawing/2014/main" id="{F6AE1EBB-1E54-45A3-A9A5-4B88E5DC030A}"/>
              </a:ext>
            </a:extLst>
          </p:cNvPr>
          <p:cNvPicPr>
            <a:picLocks noChangeAspect="1"/>
          </p:cNvPicPr>
          <p:nvPr/>
        </p:nvPicPr>
        <p:blipFill>
          <a:blip r:embed="rId2"/>
          <a:stretch>
            <a:fillRect/>
          </a:stretch>
        </p:blipFill>
        <p:spPr>
          <a:xfrm>
            <a:off x="2118243" y="1282818"/>
            <a:ext cx="4903134" cy="371048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Deloitte</a:t>
            </a:r>
          </a:p>
          <a:p>
            <a:r>
              <a:rPr lang="en-US" sz="1500" dirty="0"/>
              <a:t>Charter Communications</a:t>
            </a:r>
          </a:p>
          <a:p>
            <a:r>
              <a:rPr lang="en-US" sz="1500" dirty="0"/>
              <a:t>Stamford Hospital</a:t>
            </a:r>
          </a:p>
          <a:p>
            <a:r>
              <a:rPr lang="en-US" sz="1500" dirty="0"/>
              <a:t>Whole Foods Market, Inc.</a:t>
            </a:r>
          </a:p>
          <a:p>
            <a:r>
              <a:rPr lang="en-US" sz="1500" dirty="0"/>
              <a:t>Gartner Incorporated</a:t>
            </a:r>
          </a:p>
          <a:p>
            <a:r>
              <a:rPr lang="en-US" sz="1500" dirty="0"/>
              <a:t>Lockheed Martin Corporation</a:t>
            </a:r>
          </a:p>
          <a:p>
            <a:r>
              <a:rPr lang="en-US" sz="1500" dirty="0"/>
              <a:t>Norwalk Public School District</a:t>
            </a:r>
          </a:p>
          <a:p>
            <a:r>
              <a:rPr lang="en-US" sz="1500" dirty="0"/>
              <a:t>KPMG</a:t>
            </a:r>
          </a:p>
          <a:p>
            <a:r>
              <a:rPr lang="en-US" sz="1500" dirty="0"/>
              <a:t>Sema4</a:t>
            </a:r>
          </a:p>
          <a:p>
            <a:r>
              <a:rPr lang="en-US" sz="1500" dirty="0"/>
              <a:t>Norwalk Public Schools</a:t>
            </a:r>
          </a:p>
          <a:p>
            <a:r>
              <a:rPr lang="en-US" sz="1500" dirty="0"/>
              <a:t>Hartford Healthcare</a:t>
            </a:r>
          </a:p>
          <a:p>
            <a:r>
              <a:rPr lang="en-US" sz="1500" dirty="0"/>
              <a:t>St. Vincent's Health Service</a:t>
            </a:r>
          </a:p>
          <a:p>
            <a:r>
              <a:rPr lang="en-US" sz="1500" dirty="0"/>
              <a:t>Aya Healthcare</a:t>
            </a:r>
          </a:p>
          <a:p>
            <a:r>
              <a:rPr lang="en-US" sz="1500" dirty="0"/>
              <a:t>Boston Market</a:t>
            </a:r>
          </a:p>
          <a:p>
            <a:r>
              <a:rPr lang="en-US" sz="1500" dirty="0"/>
              <a:t>Rolls Royce Plc</a:t>
            </a:r>
          </a:p>
          <a:p>
            <a:r>
              <a:rPr lang="en-US" sz="1500" dirty="0"/>
              <a:t>Thermo Fisher Scientific Inc</a:t>
            </a:r>
          </a:p>
          <a:p>
            <a:r>
              <a:rPr lang="en-US" sz="1500" dirty="0"/>
              <a:t>The Home Depot Incorporated</a:t>
            </a:r>
          </a:p>
          <a:p>
            <a:r>
              <a:rPr lang="en-US" sz="1500" dirty="0"/>
              <a:t>XPO Logistics</a:t>
            </a:r>
          </a:p>
          <a:p>
            <a:r>
              <a:rPr lang="en-US" sz="1500" dirty="0"/>
              <a:t>World Wrestling Entertainment</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Humana</a:t>
            </a:r>
          </a:p>
          <a:p>
            <a:r>
              <a:rPr lang="en-US" sz="1500" dirty="0"/>
              <a:t>Yale-New Haven Health System</a:t>
            </a:r>
          </a:p>
          <a:p>
            <a:r>
              <a:rPr lang="en-US" sz="1500" dirty="0"/>
              <a:t>Compass Group North America</a:t>
            </a:r>
          </a:p>
          <a:p>
            <a:r>
              <a:rPr lang="en-US" sz="1500" dirty="0"/>
              <a:t>St Vincent’s Medical Center</a:t>
            </a:r>
          </a:p>
          <a:p>
            <a:r>
              <a:rPr lang="en-US" sz="1500" dirty="0"/>
              <a:t>Advantage Sales &amp; Marketing</a:t>
            </a:r>
          </a:p>
          <a:p>
            <a:r>
              <a:rPr lang="en-US" sz="1500" dirty="0"/>
              <a:t>Allied Universal</a:t>
            </a:r>
          </a:p>
          <a:p>
            <a:r>
              <a:rPr lang="en-US" sz="1500" dirty="0"/>
              <a:t>Synchrony</a:t>
            </a:r>
          </a:p>
          <a:p>
            <a:r>
              <a:rPr lang="en-US" sz="1500" dirty="0"/>
              <a:t>Circle Internet Financial Limited</a:t>
            </a:r>
          </a:p>
          <a:p>
            <a:r>
              <a:rPr lang="en-US" sz="1500" dirty="0"/>
              <a:t>NBC</a:t>
            </a:r>
          </a:p>
          <a:p>
            <a:r>
              <a:rPr lang="en-US" sz="1500" dirty="0"/>
              <a:t>Griffin Health</a:t>
            </a:r>
          </a:p>
          <a:p>
            <a:r>
              <a:rPr lang="en-US" sz="1500" dirty="0"/>
              <a:t>Sacred Heart University</a:t>
            </a:r>
          </a:p>
          <a:p>
            <a:r>
              <a:rPr lang="en-US" sz="1500" dirty="0"/>
              <a:t>Petco</a:t>
            </a:r>
          </a:p>
          <a:p>
            <a:r>
              <a:rPr lang="en-US" sz="1500" dirty="0"/>
              <a:t>M&amp;T Bank</a:t>
            </a:r>
          </a:p>
          <a:p>
            <a:r>
              <a:rPr lang="en-US" sz="1500" dirty="0"/>
              <a:t>ASML United States Incorporated</a:t>
            </a:r>
          </a:p>
          <a:p>
            <a:r>
              <a:rPr lang="en-US" sz="1500" dirty="0"/>
              <a:t>CVS Health</a:t>
            </a:r>
          </a:p>
          <a:p>
            <a:r>
              <a:rPr lang="en-US" sz="1500" dirty="0"/>
              <a:t>Griffin Hospital</a:t>
            </a:r>
          </a:p>
          <a:p>
            <a:r>
              <a:rPr lang="en-US" sz="1500" dirty="0"/>
              <a:t>UnitedHealth Group</a:t>
            </a:r>
          </a:p>
          <a:p>
            <a:r>
              <a:rPr lang="en-US" sz="1500" dirty="0"/>
              <a:t>Apple Inc.</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were 10,690 during the week ending 10/16/21.</a:t>
            </a:r>
          </a:p>
        </p:txBody>
      </p:sp>
      <p:pic>
        <p:nvPicPr>
          <p:cNvPr id="3" name="Picture 2">
            <a:extLst>
              <a:ext uri="{FF2B5EF4-FFF2-40B4-BE49-F238E27FC236}">
                <a16:creationId xmlns:a16="http://schemas.microsoft.com/office/drawing/2014/main" id="{66E10A00-7B7E-4EFB-992E-485C4828938F}"/>
              </a:ext>
            </a:extLst>
          </p:cNvPr>
          <p:cNvPicPr>
            <a:picLocks noChangeAspect="1"/>
          </p:cNvPicPr>
          <p:nvPr/>
        </p:nvPicPr>
        <p:blipFill>
          <a:blip r:embed="rId2"/>
          <a:stretch>
            <a:fillRect/>
          </a:stretch>
        </p:blipFill>
        <p:spPr>
          <a:xfrm>
            <a:off x="263102" y="1828800"/>
            <a:ext cx="8617796" cy="3883754"/>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767019E9-5A79-4F5C-9610-62344CBB060F}"/>
              </a:ext>
            </a:extLst>
          </p:cNvPr>
          <p:cNvPicPr>
            <a:picLocks noChangeAspect="1"/>
          </p:cNvPicPr>
          <p:nvPr/>
        </p:nvPicPr>
        <p:blipFill>
          <a:blip r:embed="rId2"/>
          <a:stretch>
            <a:fillRect/>
          </a:stretch>
        </p:blipFill>
        <p:spPr>
          <a:xfrm>
            <a:off x="2285997" y="1066800"/>
            <a:ext cx="4572000" cy="500062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3" name="Picture 2">
            <a:extLst>
              <a:ext uri="{FF2B5EF4-FFF2-40B4-BE49-F238E27FC236}">
                <a16:creationId xmlns:a16="http://schemas.microsoft.com/office/drawing/2014/main" id="{C82463ED-7361-4036-AC3F-700AE3DA1E7A}"/>
              </a:ext>
            </a:extLst>
          </p:cNvPr>
          <p:cNvPicPr>
            <a:picLocks noChangeAspect="1"/>
          </p:cNvPicPr>
          <p:nvPr/>
        </p:nvPicPr>
        <p:blipFill>
          <a:blip r:embed="rId2"/>
          <a:stretch>
            <a:fillRect/>
          </a:stretch>
        </p:blipFill>
        <p:spPr>
          <a:xfrm>
            <a:off x="333577" y="1053779"/>
            <a:ext cx="8476846" cy="5140457"/>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4D96660C-40D2-46C4-816D-E9C96429D038}"/>
              </a:ext>
            </a:extLst>
          </p:cNvPr>
          <p:cNvPicPr>
            <a:picLocks noChangeAspect="1"/>
          </p:cNvPicPr>
          <p:nvPr/>
        </p:nvPicPr>
        <p:blipFill>
          <a:blip r:embed="rId2"/>
          <a:stretch>
            <a:fillRect/>
          </a:stretch>
        </p:blipFill>
        <p:spPr>
          <a:xfrm>
            <a:off x="609600" y="330192"/>
            <a:ext cx="7924800" cy="5991234"/>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33413"/>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A0E0516E-D499-4A45-9467-F3DD8EC970C2}"/>
              </a:ext>
            </a:extLst>
          </p:cNvPr>
          <p:cNvPicPr>
            <a:picLocks noChangeAspect="1"/>
          </p:cNvPicPr>
          <p:nvPr/>
        </p:nvPicPr>
        <p:blipFill>
          <a:blip r:embed="rId2"/>
          <a:stretch>
            <a:fillRect/>
          </a:stretch>
        </p:blipFill>
        <p:spPr>
          <a:xfrm>
            <a:off x="1654811" y="653952"/>
            <a:ext cx="5834378" cy="5547841"/>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September 2021.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94,428 in September 2021.</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(17,038 postings), </a:t>
            </a:r>
            <a:r>
              <a:rPr lang="en-US" sz="1900" b="1" dirty="0"/>
              <a:t>Retail Trade </a:t>
            </a:r>
            <a:r>
              <a:rPr lang="en-US" sz="1900" dirty="0"/>
              <a:t>(15,195 postings), </a:t>
            </a:r>
            <a:r>
              <a:rPr lang="en-US" sz="1900" b="1" dirty="0"/>
              <a:t>Finance and Insurance </a:t>
            </a:r>
            <a:r>
              <a:rPr lang="en-US" sz="1900" dirty="0"/>
              <a:t>(7,500 posting), and </a:t>
            </a:r>
            <a:r>
              <a:rPr lang="en-US" sz="1900" b="1" dirty="0"/>
              <a:t> Professional, Scientific, and Technical Services </a:t>
            </a:r>
            <a:r>
              <a:rPr lang="en-US" sz="1900" dirty="0"/>
              <a:t>(6,221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(4,016 postings), </a:t>
            </a:r>
            <a:r>
              <a:rPr lang="en-US" sz="1900" b="1" dirty="0"/>
              <a:t>Laborers &amp; Freight, Stock, and Material Movers </a:t>
            </a:r>
            <a:r>
              <a:rPr lang="en-US" sz="1900" dirty="0"/>
              <a:t>(3,270 postings), </a:t>
            </a:r>
            <a:r>
              <a:rPr lang="en-US" sz="1900" b="1" dirty="0"/>
              <a:t>Retail Salespersons </a:t>
            </a:r>
            <a:r>
              <a:rPr lang="en-US" sz="1900" dirty="0"/>
              <a:t>(3,228 postings), </a:t>
            </a:r>
            <a:r>
              <a:rPr lang="en-US" sz="1900" b="1" dirty="0"/>
              <a:t>Supervisors of Retail Sales Workers </a:t>
            </a:r>
            <a:r>
              <a:rPr lang="en-US" sz="1900" dirty="0"/>
              <a:t>(2,198 postings) and </a:t>
            </a:r>
            <a:r>
              <a:rPr lang="en-US" sz="1900" b="1" dirty="0"/>
              <a:t>Wholesale and Manufacturing Sales Representatives  </a:t>
            </a:r>
            <a:r>
              <a:rPr lang="en-US" sz="1900" dirty="0"/>
              <a:t>(2,098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50432</TotalTime>
  <Words>2056</Words>
  <Application>Microsoft Office PowerPoint</Application>
  <PresentationFormat>On-screen Show (4:3)</PresentationFormat>
  <Paragraphs>385</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1389</cp:revision>
  <cp:lastPrinted>2021-07-26T17:15:16Z</cp:lastPrinted>
  <dcterms:created xsi:type="dcterms:W3CDTF">2016-10-12T17:47:24Z</dcterms:created>
  <dcterms:modified xsi:type="dcterms:W3CDTF">2021-10-27T16:44:58Z</dcterms:modified>
</cp:coreProperties>
</file>